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8" r:id="rId8"/>
    <p:sldId id="277" r:id="rId9"/>
    <p:sldId id="276" r:id="rId10"/>
    <p:sldId id="275" r:id="rId11"/>
    <p:sldId id="282" r:id="rId12"/>
    <p:sldId id="274" r:id="rId13"/>
    <p:sldId id="281" r:id="rId14"/>
    <p:sldId id="280" r:id="rId15"/>
    <p:sldId id="279" r:id="rId16"/>
    <p:sldId id="285" r:id="rId17"/>
    <p:sldId id="273" r:id="rId18"/>
    <p:sldId id="284" r:id="rId19"/>
    <p:sldId id="283" r:id="rId20"/>
  </p:sldIdLst>
  <p:sldSz cx="12192000" cy="6858000"/>
  <p:notesSz cx="6858000" cy="9144000"/>
  <p:defaultTextStyle>
    <a:defPPr>
      <a:defRPr lang="en-US">
        <a:uFillTx/>
      </a:defRPr>
    </a:defPPr>
    <a:lvl1pPr marL="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64" d="100"/>
          <a:sy n="64" d="100"/>
        </p:scale>
        <p:origin x="81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uFillTx/>
              </a:defRPr>
            </a:lvl1pPr>
          </a:lstStyle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uFillTx/>
              </a:defRPr>
            </a:lvl1pPr>
            <a:lvl2pPr marL="457200" indent="0" algn="ctr">
              <a:buNone/>
              <a:defRPr sz="2000">
                <a:uFillTx/>
              </a:defRPr>
            </a:lvl2pPr>
            <a:lvl3pPr marL="914400" indent="0" algn="ctr">
              <a:buNone/>
              <a:defRPr sz="1800">
                <a:uFillTx/>
              </a:defRPr>
            </a:lvl3pPr>
            <a:lvl4pPr marL="1371600" indent="0" algn="ctr">
              <a:buNone/>
              <a:defRPr sz="1600">
                <a:uFillTx/>
              </a:defRPr>
            </a:lvl4pPr>
            <a:lvl5pPr marL="1828800" indent="0" algn="ctr">
              <a:buNone/>
              <a:defRPr sz="1600">
                <a:uFillTx/>
              </a:defRPr>
            </a:lvl5pPr>
            <a:lvl6pPr marL="2286000" indent="0" algn="ctr">
              <a:buNone/>
              <a:defRPr sz="1600">
                <a:uFillTx/>
              </a:defRPr>
            </a:lvl6pPr>
            <a:lvl7pPr marL="2743200" indent="0" algn="ctr">
              <a:buNone/>
              <a:defRPr sz="1600">
                <a:uFillTx/>
              </a:defRPr>
            </a:lvl7pPr>
            <a:lvl8pPr marL="3200400" indent="0" algn="ctr">
              <a:buNone/>
              <a:defRPr sz="1600">
                <a:uFillTx/>
              </a:defRPr>
            </a:lvl8pPr>
            <a:lvl9pPr marL="3657600" indent="0" algn="ctr">
              <a:buNone/>
              <a:defRPr sz="1600">
                <a:uFillTx/>
              </a:defRPr>
            </a:lvl9pPr>
          </a:lstStyle>
          <a:p>
            <a:r>
              <a:rPr lang="en-US">
                <a:uFillTx/>
              </a:rPr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BC9C-5A18-44D2-B4AA-786EF3C03F7D}" type="datetimeFigureOut">
              <a:rPr lang="en-US" smtClean="0">
                <a:uFillTx/>
              </a:rPr>
              <a:t>5/26/2020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6EF5-0A9E-449C-9948-4193BA9F4A20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BC9C-5A18-44D2-B4AA-786EF3C03F7D}" type="datetimeFigureOut">
              <a:rPr lang="en-US" smtClean="0">
                <a:uFillTx/>
              </a:rPr>
              <a:t>5/26/2020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6EF5-0A9E-449C-9948-4193BA9F4A20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BC9C-5A18-44D2-B4AA-786EF3C03F7D}" type="datetimeFigureOut">
              <a:rPr lang="en-US" smtClean="0">
                <a:uFillTx/>
              </a:rPr>
              <a:t>5/26/2020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6EF5-0A9E-449C-9948-4193BA9F4A20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BC9C-5A18-44D2-B4AA-786EF3C03F7D}" type="datetimeFigureOut">
              <a:rPr lang="en-US" smtClean="0">
                <a:uFillTx/>
              </a:rPr>
              <a:t>5/26/2020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6EF5-0A9E-449C-9948-4193BA9F4A20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uFillTx/>
              </a:defRPr>
            </a:lvl1pPr>
          </a:lstStyle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uFillTx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9pPr>
          </a:lstStyle>
          <a:p>
            <a:pPr lvl="0"/>
            <a:r>
              <a:rPr lang="en-US">
                <a:uFillTx/>
              </a:rPr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BC9C-5A18-44D2-B4AA-786EF3C03F7D}" type="datetimeFigureOut">
              <a:rPr lang="en-US" smtClean="0">
                <a:uFillTx/>
              </a:rPr>
              <a:t>5/26/2020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6EF5-0A9E-449C-9948-4193BA9F4A20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BC9C-5A18-44D2-B4AA-786EF3C03F7D}" type="datetimeFigureOut">
              <a:rPr lang="en-US" smtClean="0">
                <a:uFillTx/>
              </a:rPr>
              <a:t>5/26/2020</a:t>
            </a:fld>
            <a:endParaRPr lang="en-US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6EF5-0A9E-449C-9948-4193BA9F4A20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uFillTx/>
              </a:defRPr>
            </a:lvl1pPr>
            <a:lvl2pPr marL="457200" indent="0">
              <a:buNone/>
              <a:defRPr sz="2000" b="1">
                <a:uFillTx/>
              </a:defRPr>
            </a:lvl2pPr>
            <a:lvl3pPr marL="914400" indent="0">
              <a:buNone/>
              <a:defRPr sz="1800" b="1">
                <a:uFillTx/>
              </a:defRPr>
            </a:lvl3pPr>
            <a:lvl4pPr marL="1371600" indent="0">
              <a:buNone/>
              <a:defRPr sz="1600" b="1">
                <a:uFillTx/>
              </a:defRPr>
            </a:lvl4pPr>
            <a:lvl5pPr marL="1828800" indent="0">
              <a:buNone/>
              <a:defRPr sz="1600" b="1">
                <a:uFillTx/>
              </a:defRPr>
            </a:lvl5pPr>
            <a:lvl6pPr marL="2286000" indent="0">
              <a:buNone/>
              <a:defRPr sz="1600" b="1">
                <a:uFillTx/>
              </a:defRPr>
            </a:lvl6pPr>
            <a:lvl7pPr marL="2743200" indent="0">
              <a:buNone/>
              <a:defRPr sz="1600" b="1">
                <a:uFillTx/>
              </a:defRPr>
            </a:lvl7pPr>
            <a:lvl8pPr marL="3200400" indent="0">
              <a:buNone/>
              <a:defRPr sz="1600" b="1">
                <a:uFillTx/>
              </a:defRPr>
            </a:lvl8pPr>
            <a:lvl9pPr marL="3657600" indent="0">
              <a:buNone/>
              <a:defRPr sz="1600" b="1">
                <a:uFillTx/>
              </a:defRPr>
            </a:lvl9pPr>
          </a:lstStyle>
          <a:p>
            <a:pPr lvl="0"/>
            <a:r>
              <a:rPr lang="en-US">
                <a:uFillTx/>
              </a:rPr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uFillTx/>
              </a:defRPr>
            </a:lvl1pPr>
            <a:lvl2pPr marL="457200" indent="0">
              <a:buNone/>
              <a:defRPr sz="2000" b="1">
                <a:uFillTx/>
              </a:defRPr>
            </a:lvl2pPr>
            <a:lvl3pPr marL="914400" indent="0">
              <a:buNone/>
              <a:defRPr sz="1800" b="1">
                <a:uFillTx/>
              </a:defRPr>
            </a:lvl3pPr>
            <a:lvl4pPr marL="1371600" indent="0">
              <a:buNone/>
              <a:defRPr sz="1600" b="1">
                <a:uFillTx/>
              </a:defRPr>
            </a:lvl4pPr>
            <a:lvl5pPr marL="1828800" indent="0">
              <a:buNone/>
              <a:defRPr sz="1600" b="1">
                <a:uFillTx/>
              </a:defRPr>
            </a:lvl5pPr>
            <a:lvl6pPr marL="2286000" indent="0">
              <a:buNone/>
              <a:defRPr sz="1600" b="1">
                <a:uFillTx/>
              </a:defRPr>
            </a:lvl6pPr>
            <a:lvl7pPr marL="2743200" indent="0">
              <a:buNone/>
              <a:defRPr sz="1600" b="1">
                <a:uFillTx/>
              </a:defRPr>
            </a:lvl7pPr>
            <a:lvl8pPr marL="3200400" indent="0">
              <a:buNone/>
              <a:defRPr sz="1600" b="1">
                <a:uFillTx/>
              </a:defRPr>
            </a:lvl8pPr>
            <a:lvl9pPr marL="3657600" indent="0">
              <a:buNone/>
              <a:defRPr sz="1600" b="1">
                <a:uFillTx/>
              </a:defRPr>
            </a:lvl9pPr>
          </a:lstStyle>
          <a:p>
            <a:pPr lvl="0"/>
            <a:r>
              <a:rPr lang="en-US">
                <a:uFillTx/>
              </a:rPr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BC9C-5A18-44D2-B4AA-786EF3C03F7D}" type="datetimeFigureOut">
              <a:rPr lang="en-US" smtClean="0">
                <a:uFillTx/>
              </a:rPr>
              <a:t>5/26/2020</a:t>
            </a:fld>
            <a:endParaRPr lang="en-US">
              <a:uFillTx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6EF5-0A9E-449C-9948-4193BA9F4A20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BC9C-5A18-44D2-B4AA-786EF3C03F7D}" type="datetimeFigureOut">
              <a:rPr lang="en-US" smtClean="0">
                <a:uFillTx/>
              </a:rPr>
              <a:t>5/26/2020</a:t>
            </a:fld>
            <a:endParaRPr lang="en-US">
              <a:uFillTx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6EF5-0A9E-449C-9948-4193BA9F4A20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BC9C-5A18-44D2-B4AA-786EF3C03F7D}" type="datetimeFigureOut">
              <a:rPr lang="en-US" smtClean="0">
                <a:uFillTx/>
              </a:rPr>
              <a:t>5/26/2020</a:t>
            </a:fld>
            <a:endParaRPr lang="en-US">
              <a:uFillTx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6EF5-0A9E-449C-9948-4193BA9F4A20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uFillTx/>
              </a:defRPr>
            </a:lvl1pPr>
          </a:lstStyle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uFillTx/>
              </a:defRPr>
            </a:lvl1pPr>
            <a:lvl2pPr>
              <a:defRPr sz="2800">
                <a:uFillTx/>
              </a:defRPr>
            </a:lvl2pPr>
            <a:lvl3pPr>
              <a:defRPr sz="2400">
                <a:uFillTx/>
              </a:defRPr>
            </a:lvl3pPr>
            <a:lvl4pPr>
              <a:defRPr sz="2000">
                <a:uFillTx/>
              </a:defRPr>
            </a:lvl4pPr>
            <a:lvl5pPr>
              <a:defRPr sz="2000">
                <a:uFillTx/>
              </a:defRPr>
            </a:lvl5pPr>
            <a:lvl6pPr>
              <a:defRPr sz="2000">
                <a:uFillTx/>
              </a:defRPr>
            </a:lvl6pPr>
            <a:lvl7pPr>
              <a:defRPr sz="2000">
                <a:uFillTx/>
              </a:defRPr>
            </a:lvl7pPr>
            <a:lvl8pPr>
              <a:defRPr sz="2000">
                <a:uFillTx/>
              </a:defRPr>
            </a:lvl8pPr>
            <a:lvl9pPr>
              <a:defRPr sz="2000">
                <a:uFillTx/>
              </a:defRPr>
            </a:lvl9pPr>
          </a:lstStyle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uFillTx/>
              </a:defRPr>
            </a:lvl1pPr>
            <a:lvl2pPr marL="457200" indent="0">
              <a:buNone/>
              <a:defRPr sz="1400">
                <a:uFillTx/>
              </a:defRPr>
            </a:lvl2pPr>
            <a:lvl3pPr marL="914400" indent="0">
              <a:buNone/>
              <a:defRPr sz="1200">
                <a:uFillTx/>
              </a:defRPr>
            </a:lvl3pPr>
            <a:lvl4pPr marL="1371600" indent="0">
              <a:buNone/>
              <a:defRPr sz="1000">
                <a:uFillTx/>
              </a:defRPr>
            </a:lvl4pPr>
            <a:lvl5pPr marL="1828800" indent="0">
              <a:buNone/>
              <a:defRPr sz="1000">
                <a:uFillTx/>
              </a:defRPr>
            </a:lvl5pPr>
            <a:lvl6pPr marL="2286000" indent="0">
              <a:buNone/>
              <a:defRPr sz="1000">
                <a:uFillTx/>
              </a:defRPr>
            </a:lvl6pPr>
            <a:lvl7pPr marL="2743200" indent="0">
              <a:buNone/>
              <a:defRPr sz="1000">
                <a:uFillTx/>
              </a:defRPr>
            </a:lvl7pPr>
            <a:lvl8pPr marL="3200400" indent="0">
              <a:buNone/>
              <a:defRPr sz="1000">
                <a:uFillTx/>
              </a:defRPr>
            </a:lvl8pPr>
            <a:lvl9pPr marL="3657600" indent="0">
              <a:buNone/>
              <a:defRPr sz="1000">
                <a:uFillTx/>
              </a:defRPr>
            </a:lvl9pPr>
          </a:lstStyle>
          <a:p>
            <a:pPr lvl="0"/>
            <a:r>
              <a:rPr lang="en-US">
                <a:uFillTx/>
              </a:rP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BC9C-5A18-44D2-B4AA-786EF3C03F7D}" type="datetimeFigureOut">
              <a:rPr lang="en-US" smtClean="0">
                <a:uFillTx/>
              </a:rPr>
              <a:t>5/26/2020</a:t>
            </a:fld>
            <a:endParaRPr lang="en-US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6EF5-0A9E-449C-9948-4193BA9F4A20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uFillTx/>
              </a:defRPr>
            </a:lvl1pPr>
          </a:lstStyle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uFillTx/>
              </a:defRPr>
            </a:lvl1pPr>
            <a:lvl2pPr marL="457200" indent="0">
              <a:buNone/>
              <a:defRPr sz="2800">
                <a:uFillTx/>
              </a:defRPr>
            </a:lvl2pPr>
            <a:lvl3pPr marL="914400" indent="0">
              <a:buNone/>
              <a:defRPr sz="2400">
                <a:uFillTx/>
              </a:defRPr>
            </a:lvl3pPr>
            <a:lvl4pPr marL="1371600" indent="0">
              <a:buNone/>
              <a:defRPr sz="2000">
                <a:uFillTx/>
              </a:defRPr>
            </a:lvl4pPr>
            <a:lvl5pPr marL="1828800" indent="0">
              <a:buNone/>
              <a:defRPr sz="2000">
                <a:uFillTx/>
              </a:defRPr>
            </a:lvl5pPr>
            <a:lvl6pPr marL="2286000" indent="0">
              <a:buNone/>
              <a:defRPr sz="2000">
                <a:uFillTx/>
              </a:defRPr>
            </a:lvl6pPr>
            <a:lvl7pPr marL="2743200" indent="0">
              <a:buNone/>
              <a:defRPr sz="2000">
                <a:uFillTx/>
              </a:defRPr>
            </a:lvl7pPr>
            <a:lvl8pPr marL="3200400" indent="0">
              <a:buNone/>
              <a:defRPr sz="2000">
                <a:uFillTx/>
              </a:defRPr>
            </a:lvl8pPr>
            <a:lvl9pPr marL="3657600" indent="0">
              <a:buNone/>
              <a:defRPr sz="2000">
                <a:uFillTx/>
              </a:defRPr>
            </a:lvl9pPr>
          </a:lstStyle>
          <a:p>
            <a:endParaRPr lang="en-US">
              <a:uFillTx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uFillTx/>
              </a:defRPr>
            </a:lvl1pPr>
            <a:lvl2pPr marL="457200" indent="0">
              <a:buNone/>
              <a:defRPr sz="1400">
                <a:uFillTx/>
              </a:defRPr>
            </a:lvl2pPr>
            <a:lvl3pPr marL="914400" indent="0">
              <a:buNone/>
              <a:defRPr sz="1200">
                <a:uFillTx/>
              </a:defRPr>
            </a:lvl3pPr>
            <a:lvl4pPr marL="1371600" indent="0">
              <a:buNone/>
              <a:defRPr sz="1000">
                <a:uFillTx/>
              </a:defRPr>
            </a:lvl4pPr>
            <a:lvl5pPr marL="1828800" indent="0">
              <a:buNone/>
              <a:defRPr sz="1000">
                <a:uFillTx/>
              </a:defRPr>
            </a:lvl5pPr>
            <a:lvl6pPr marL="2286000" indent="0">
              <a:buNone/>
              <a:defRPr sz="1000">
                <a:uFillTx/>
              </a:defRPr>
            </a:lvl6pPr>
            <a:lvl7pPr marL="2743200" indent="0">
              <a:buNone/>
              <a:defRPr sz="1000">
                <a:uFillTx/>
              </a:defRPr>
            </a:lvl7pPr>
            <a:lvl8pPr marL="3200400" indent="0">
              <a:buNone/>
              <a:defRPr sz="1000">
                <a:uFillTx/>
              </a:defRPr>
            </a:lvl8pPr>
            <a:lvl9pPr marL="3657600" indent="0">
              <a:buNone/>
              <a:defRPr sz="1000">
                <a:uFillTx/>
              </a:defRPr>
            </a:lvl9pPr>
          </a:lstStyle>
          <a:p>
            <a:pPr lvl="0"/>
            <a:r>
              <a:rPr lang="en-US">
                <a:uFillTx/>
              </a:rP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BC9C-5A18-44D2-B4AA-786EF3C03F7D}" type="datetimeFigureOut">
              <a:rPr lang="en-US" smtClean="0">
                <a:uFillTx/>
              </a:rPr>
              <a:t>5/26/2020</a:t>
            </a:fld>
            <a:endParaRPr lang="en-US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6EF5-0A9E-449C-9948-4193BA9F4A20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fld id="{CAB4BC9C-5A18-44D2-B4AA-786EF3C03F7D}" type="datetimeFigureOut">
              <a:rPr lang="en-US" smtClean="0">
                <a:uFillTx/>
              </a:rPr>
              <a:t>5/26/2020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fld id="{B7986EF5-0A9E-449C-9948-4193BA9F4A20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>
      <a:defPPr>
        <a:defRPr lang="en-US">
          <a:uFillTx/>
        </a:defRPr>
      </a:defPPr>
      <a:lvl1pPr marL="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5" y="0"/>
            <a:ext cx="12188950" cy="68579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182D3AF-C973-4745-9115-1BBF32561605}"/>
              </a:ext>
            </a:extLst>
          </p:cNvPr>
          <p:cNvSpPr txBox="1"/>
          <p:nvPr/>
        </p:nvSpPr>
        <p:spPr>
          <a:xfrm>
            <a:off x="1450109" y="1348509"/>
            <a:ext cx="9291782" cy="2585323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Savannah</a:t>
            </a:r>
          </a:p>
          <a:p>
            <a:pPr algn="ctr"/>
            <a:r>
              <a:rPr lang="en-US" sz="5400" b="1" dirty="0"/>
              <a:t>ALUMNAE CHAPTER</a:t>
            </a:r>
          </a:p>
          <a:p>
            <a:pPr algn="ctr"/>
            <a:r>
              <a:rPr lang="en-US" sz="5400" dirty="0"/>
              <a:t>GA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5" y="0"/>
            <a:ext cx="12188950" cy="68579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7074EC3-E258-4BBF-829E-50217422527D}"/>
              </a:ext>
            </a:extLst>
          </p:cNvPr>
          <p:cNvSpPr txBox="1"/>
          <p:nvPr/>
        </p:nvSpPr>
        <p:spPr>
          <a:xfrm>
            <a:off x="1593273" y="350981"/>
            <a:ext cx="9005454" cy="120032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GOLDEN DELTA D.E.A.R.S.</a:t>
            </a:r>
          </a:p>
          <a:p>
            <a:pPr algn="ctr"/>
            <a:r>
              <a:rPr lang="en-US" sz="3600" dirty="0"/>
              <a:t>Gladys Lambert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149AEF-6CE3-4CB5-B11F-50EE0C6FF619}"/>
              </a:ext>
            </a:extLst>
          </p:cNvPr>
          <p:cNvSpPr txBox="1"/>
          <p:nvPr/>
        </p:nvSpPr>
        <p:spPr>
          <a:xfrm>
            <a:off x="3990109" y="1569782"/>
            <a:ext cx="3888509" cy="267854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85CAFB-62B0-4D08-89E3-8DF6B12AFCDE}"/>
              </a:ext>
            </a:extLst>
          </p:cNvPr>
          <p:cNvSpPr txBox="1"/>
          <p:nvPr/>
        </p:nvSpPr>
        <p:spPr>
          <a:xfrm>
            <a:off x="2406072" y="4987636"/>
            <a:ext cx="7056581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b="1" dirty="0"/>
              <a:t>Year of Initiation: </a:t>
            </a:r>
            <a:r>
              <a:rPr lang="en-US" dirty="0"/>
              <a:t>1958</a:t>
            </a:r>
          </a:p>
          <a:p>
            <a:r>
              <a:rPr lang="en-US" b="1" dirty="0"/>
              <a:t>Chapter of Initiation: </a:t>
            </a:r>
            <a:r>
              <a:rPr lang="en-US" dirty="0"/>
              <a:t>Delta Nu (Savannah State University)</a:t>
            </a:r>
          </a:p>
          <a:p>
            <a:r>
              <a:rPr lang="en-US" b="1" dirty="0"/>
              <a:t>Current Chapter: </a:t>
            </a:r>
            <a:r>
              <a:rPr lang="en-US" dirty="0"/>
              <a:t>Savannah Alumnae Chapter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1BA1A1-037A-4CFD-A1EF-3A38A1BC29D2}"/>
              </a:ext>
            </a:extLst>
          </p:cNvPr>
          <p:cNvSpPr txBox="1"/>
          <p:nvPr/>
        </p:nvSpPr>
        <p:spPr>
          <a:xfrm>
            <a:off x="5167745" y="2886286"/>
            <a:ext cx="1856509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dirty="0"/>
              <a:t>PASTE A PICTURE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8565" y="1620861"/>
            <a:ext cx="2254868" cy="3293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633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5" y="0"/>
            <a:ext cx="12188950" cy="68579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7074EC3-E258-4BBF-829E-50217422527D}"/>
              </a:ext>
            </a:extLst>
          </p:cNvPr>
          <p:cNvSpPr txBox="1"/>
          <p:nvPr/>
        </p:nvSpPr>
        <p:spPr>
          <a:xfrm>
            <a:off x="1593273" y="350981"/>
            <a:ext cx="9005454" cy="120032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GOLDEN DELTA D.E.A.R.S.</a:t>
            </a:r>
          </a:p>
          <a:p>
            <a:pPr algn="ctr"/>
            <a:r>
              <a:rPr lang="en-US" sz="3600" dirty="0" err="1"/>
              <a:t>Jerelene</a:t>
            </a:r>
            <a:r>
              <a:rPr lang="en-US" sz="3600" dirty="0"/>
              <a:t> Parish Williams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149AEF-6CE3-4CB5-B11F-50EE0C6FF619}"/>
              </a:ext>
            </a:extLst>
          </p:cNvPr>
          <p:cNvSpPr txBox="1"/>
          <p:nvPr/>
        </p:nvSpPr>
        <p:spPr>
          <a:xfrm>
            <a:off x="3990109" y="1569782"/>
            <a:ext cx="3888509" cy="267854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85CAFB-62B0-4D08-89E3-8DF6B12AFCDE}"/>
              </a:ext>
            </a:extLst>
          </p:cNvPr>
          <p:cNvSpPr txBox="1"/>
          <p:nvPr/>
        </p:nvSpPr>
        <p:spPr>
          <a:xfrm>
            <a:off x="2406072" y="4987636"/>
            <a:ext cx="7056581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b="1" dirty="0"/>
              <a:t>Year of Initiation: </a:t>
            </a:r>
            <a:r>
              <a:rPr lang="en-US" dirty="0"/>
              <a:t>1969</a:t>
            </a:r>
          </a:p>
          <a:p>
            <a:r>
              <a:rPr lang="en-US" b="1" dirty="0"/>
              <a:t>Chapter of Initiation: </a:t>
            </a:r>
            <a:r>
              <a:rPr lang="en-US" dirty="0"/>
              <a:t>Delta Nu (Savannah State University)</a:t>
            </a:r>
          </a:p>
          <a:p>
            <a:r>
              <a:rPr lang="en-US" b="1" dirty="0"/>
              <a:t>Current Chapter: </a:t>
            </a:r>
            <a:r>
              <a:rPr lang="en-US" dirty="0"/>
              <a:t>Savannah Alumnae Chapter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1BA1A1-037A-4CFD-A1EF-3A38A1BC29D2}"/>
              </a:ext>
            </a:extLst>
          </p:cNvPr>
          <p:cNvSpPr txBox="1"/>
          <p:nvPr/>
        </p:nvSpPr>
        <p:spPr>
          <a:xfrm>
            <a:off x="5167745" y="2886286"/>
            <a:ext cx="1856509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dirty="0"/>
              <a:t>PASTE A PICTURE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18363" y="1569783"/>
            <a:ext cx="2105891" cy="3314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894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5" y="0"/>
            <a:ext cx="12188950" cy="68579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7074EC3-E258-4BBF-829E-50217422527D}"/>
              </a:ext>
            </a:extLst>
          </p:cNvPr>
          <p:cNvSpPr txBox="1"/>
          <p:nvPr/>
        </p:nvSpPr>
        <p:spPr>
          <a:xfrm>
            <a:off x="1593273" y="350981"/>
            <a:ext cx="9005454" cy="120032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GOLDEN DELTA D.E.A.R.S.</a:t>
            </a:r>
          </a:p>
          <a:p>
            <a:pPr algn="ctr"/>
            <a:r>
              <a:rPr lang="en-US" sz="3600" dirty="0"/>
              <a:t>Ella Marie Harmon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149AEF-6CE3-4CB5-B11F-50EE0C6FF619}"/>
              </a:ext>
            </a:extLst>
          </p:cNvPr>
          <p:cNvSpPr txBox="1"/>
          <p:nvPr/>
        </p:nvSpPr>
        <p:spPr>
          <a:xfrm>
            <a:off x="3990109" y="1569782"/>
            <a:ext cx="3888509" cy="267854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85CAFB-62B0-4D08-89E3-8DF6B12AFCDE}"/>
              </a:ext>
            </a:extLst>
          </p:cNvPr>
          <p:cNvSpPr txBox="1"/>
          <p:nvPr/>
        </p:nvSpPr>
        <p:spPr>
          <a:xfrm>
            <a:off x="2406072" y="4987636"/>
            <a:ext cx="7056581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b="1" dirty="0"/>
              <a:t>Year of Initiation: </a:t>
            </a:r>
            <a:r>
              <a:rPr lang="en-US" dirty="0"/>
              <a:t>1969</a:t>
            </a:r>
          </a:p>
          <a:p>
            <a:r>
              <a:rPr lang="en-US" b="1" dirty="0"/>
              <a:t>Chapter of Initiation: </a:t>
            </a:r>
            <a:r>
              <a:rPr lang="en-US" dirty="0"/>
              <a:t>Delta Nu (Savannah State University)</a:t>
            </a:r>
          </a:p>
          <a:p>
            <a:r>
              <a:rPr lang="en-US" b="1" dirty="0"/>
              <a:t>Current Chapter: </a:t>
            </a:r>
            <a:r>
              <a:rPr lang="en-US" dirty="0"/>
              <a:t>Savannah Alumnae Chapter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1BA1A1-037A-4CFD-A1EF-3A38A1BC29D2}"/>
              </a:ext>
            </a:extLst>
          </p:cNvPr>
          <p:cNvSpPr txBox="1"/>
          <p:nvPr/>
        </p:nvSpPr>
        <p:spPr>
          <a:xfrm>
            <a:off x="5167745" y="2886286"/>
            <a:ext cx="1856509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dirty="0"/>
              <a:t>PASTE A PICTURE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5271" y="1685373"/>
            <a:ext cx="1546626" cy="3191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321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5" y="0"/>
            <a:ext cx="12188950" cy="68579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7074EC3-E258-4BBF-829E-50217422527D}"/>
              </a:ext>
            </a:extLst>
          </p:cNvPr>
          <p:cNvSpPr txBox="1"/>
          <p:nvPr/>
        </p:nvSpPr>
        <p:spPr>
          <a:xfrm>
            <a:off x="1593273" y="350981"/>
            <a:ext cx="9005454" cy="120032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GOLDEN DELTA D.E.A.R.S.</a:t>
            </a:r>
          </a:p>
          <a:p>
            <a:pPr algn="ctr"/>
            <a:r>
              <a:rPr lang="en-US" sz="3600" dirty="0"/>
              <a:t>Virginia Juanita Young Morrison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149AEF-6CE3-4CB5-B11F-50EE0C6FF619}"/>
              </a:ext>
            </a:extLst>
          </p:cNvPr>
          <p:cNvSpPr txBox="1"/>
          <p:nvPr/>
        </p:nvSpPr>
        <p:spPr>
          <a:xfrm>
            <a:off x="3990109" y="1569782"/>
            <a:ext cx="3888509" cy="267854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85CAFB-62B0-4D08-89E3-8DF6B12AFCDE}"/>
              </a:ext>
            </a:extLst>
          </p:cNvPr>
          <p:cNvSpPr txBox="1"/>
          <p:nvPr/>
        </p:nvSpPr>
        <p:spPr>
          <a:xfrm>
            <a:off x="2406072" y="4987636"/>
            <a:ext cx="7056581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b="1" dirty="0"/>
              <a:t>Year of Initiation: </a:t>
            </a:r>
            <a:r>
              <a:rPr lang="en-US" dirty="0"/>
              <a:t>1969</a:t>
            </a:r>
          </a:p>
          <a:p>
            <a:r>
              <a:rPr lang="en-US" b="1" dirty="0"/>
              <a:t>Chapter of Initiation: </a:t>
            </a:r>
            <a:r>
              <a:rPr lang="en-US" dirty="0"/>
              <a:t>Delta Nu (Savannah State University)</a:t>
            </a:r>
          </a:p>
          <a:p>
            <a:r>
              <a:rPr lang="en-US" b="1" dirty="0"/>
              <a:t>Current Chapter: </a:t>
            </a:r>
            <a:r>
              <a:rPr lang="en-US" dirty="0"/>
              <a:t>Savannah Alumnae Chapter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1BA1A1-037A-4CFD-A1EF-3A38A1BC29D2}"/>
              </a:ext>
            </a:extLst>
          </p:cNvPr>
          <p:cNvSpPr txBox="1"/>
          <p:nvPr/>
        </p:nvSpPr>
        <p:spPr>
          <a:xfrm>
            <a:off x="5167745" y="2886286"/>
            <a:ext cx="1856509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dirty="0"/>
              <a:t>PASTE A PICTURE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0352" y="1691820"/>
            <a:ext cx="2391294" cy="3189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548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5" y="0"/>
            <a:ext cx="12188950" cy="68579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7074EC3-E258-4BBF-829E-50217422527D}"/>
              </a:ext>
            </a:extLst>
          </p:cNvPr>
          <p:cNvSpPr txBox="1"/>
          <p:nvPr/>
        </p:nvSpPr>
        <p:spPr>
          <a:xfrm>
            <a:off x="1593273" y="350981"/>
            <a:ext cx="9005454" cy="120032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GOLDEN DELTA D.E.A.R.S.</a:t>
            </a:r>
          </a:p>
          <a:p>
            <a:pPr algn="ctr"/>
            <a:r>
              <a:rPr lang="en-US" sz="3600" dirty="0"/>
              <a:t>Michele Bolden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149AEF-6CE3-4CB5-B11F-50EE0C6FF619}"/>
              </a:ext>
            </a:extLst>
          </p:cNvPr>
          <p:cNvSpPr txBox="1"/>
          <p:nvPr/>
        </p:nvSpPr>
        <p:spPr>
          <a:xfrm>
            <a:off x="3990109" y="1569782"/>
            <a:ext cx="3888509" cy="267854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85CAFB-62B0-4D08-89E3-8DF6B12AFCDE}"/>
              </a:ext>
            </a:extLst>
          </p:cNvPr>
          <p:cNvSpPr txBox="1"/>
          <p:nvPr/>
        </p:nvSpPr>
        <p:spPr>
          <a:xfrm>
            <a:off x="2406072" y="4987636"/>
            <a:ext cx="7056581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b="1" dirty="0"/>
              <a:t>Year of Initiation: </a:t>
            </a:r>
            <a:r>
              <a:rPr lang="en-US" dirty="0"/>
              <a:t>1970</a:t>
            </a:r>
          </a:p>
          <a:p>
            <a:r>
              <a:rPr lang="en-US" b="1" dirty="0"/>
              <a:t>Chapter of Initiation: </a:t>
            </a:r>
            <a:r>
              <a:rPr lang="en-US" dirty="0"/>
              <a:t>Iota</a:t>
            </a:r>
          </a:p>
          <a:p>
            <a:r>
              <a:rPr lang="en-US" b="1" dirty="0"/>
              <a:t>Current Chapter: </a:t>
            </a:r>
            <a:r>
              <a:rPr lang="en-US" dirty="0"/>
              <a:t>Savannah Alumnae Chapter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1BA1A1-037A-4CFD-A1EF-3A38A1BC29D2}"/>
              </a:ext>
            </a:extLst>
          </p:cNvPr>
          <p:cNvSpPr txBox="1"/>
          <p:nvPr/>
        </p:nvSpPr>
        <p:spPr>
          <a:xfrm>
            <a:off x="5167745" y="2886286"/>
            <a:ext cx="1856509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dirty="0"/>
              <a:t>PASTE A PICTURE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30318" y="1618306"/>
            <a:ext cx="2531362" cy="3369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645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5" y="0"/>
            <a:ext cx="12188950" cy="68579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7074EC3-E258-4BBF-829E-50217422527D}"/>
              </a:ext>
            </a:extLst>
          </p:cNvPr>
          <p:cNvSpPr txBox="1"/>
          <p:nvPr/>
        </p:nvSpPr>
        <p:spPr>
          <a:xfrm>
            <a:off x="1593273" y="350981"/>
            <a:ext cx="9005454" cy="120032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GOLDEN DELTA D.E.A.R.S.</a:t>
            </a:r>
          </a:p>
          <a:p>
            <a:pPr algn="ctr"/>
            <a:r>
              <a:rPr lang="en-US" sz="3600" dirty="0"/>
              <a:t>Angela Stone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149AEF-6CE3-4CB5-B11F-50EE0C6FF619}"/>
              </a:ext>
            </a:extLst>
          </p:cNvPr>
          <p:cNvSpPr txBox="1"/>
          <p:nvPr/>
        </p:nvSpPr>
        <p:spPr>
          <a:xfrm>
            <a:off x="3990109" y="1569782"/>
            <a:ext cx="3888509" cy="267854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85CAFB-62B0-4D08-89E3-8DF6B12AFCDE}"/>
              </a:ext>
            </a:extLst>
          </p:cNvPr>
          <p:cNvSpPr txBox="1"/>
          <p:nvPr/>
        </p:nvSpPr>
        <p:spPr>
          <a:xfrm>
            <a:off x="2406072" y="4987636"/>
            <a:ext cx="7056581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b="1" dirty="0"/>
              <a:t>Year of Initiation: </a:t>
            </a:r>
            <a:r>
              <a:rPr lang="en-US" dirty="0"/>
              <a:t>1970</a:t>
            </a:r>
          </a:p>
          <a:p>
            <a:r>
              <a:rPr lang="en-US" b="1" dirty="0"/>
              <a:t>Chapter of Initiation: </a:t>
            </a:r>
            <a:r>
              <a:rPr lang="en-US" dirty="0"/>
              <a:t>Alpha Beta (Fisk University)</a:t>
            </a:r>
          </a:p>
          <a:p>
            <a:r>
              <a:rPr lang="en-US" b="1" dirty="0"/>
              <a:t>Current Chapter: </a:t>
            </a:r>
            <a:r>
              <a:rPr lang="en-US" dirty="0"/>
              <a:t>Savannah Alumnae Chapter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1BA1A1-037A-4CFD-A1EF-3A38A1BC29D2}"/>
              </a:ext>
            </a:extLst>
          </p:cNvPr>
          <p:cNvSpPr txBox="1"/>
          <p:nvPr/>
        </p:nvSpPr>
        <p:spPr>
          <a:xfrm>
            <a:off x="5167745" y="2886286"/>
            <a:ext cx="1856509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dirty="0"/>
              <a:t>PASTE A PICTURE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55916" y="1569782"/>
            <a:ext cx="2480165" cy="322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3137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5" y="0"/>
            <a:ext cx="12188950" cy="68579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7074EC3-E258-4BBF-829E-50217422527D}"/>
              </a:ext>
            </a:extLst>
          </p:cNvPr>
          <p:cNvSpPr txBox="1"/>
          <p:nvPr/>
        </p:nvSpPr>
        <p:spPr>
          <a:xfrm>
            <a:off x="1593273" y="350981"/>
            <a:ext cx="9005454" cy="120032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GOLDEN DELTA D.E.A.R.S.</a:t>
            </a:r>
          </a:p>
          <a:p>
            <a:pPr algn="ctr"/>
            <a:r>
              <a:rPr lang="en-US" sz="3600" dirty="0"/>
              <a:t>Lydia D. </a:t>
            </a:r>
            <a:r>
              <a:rPr lang="en-US" sz="3600" dirty="0" err="1"/>
              <a:t>Mungin</a:t>
            </a:r>
            <a:r>
              <a:rPr lang="en-US" sz="3600" dirty="0"/>
              <a:t> Harris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149AEF-6CE3-4CB5-B11F-50EE0C6FF619}"/>
              </a:ext>
            </a:extLst>
          </p:cNvPr>
          <p:cNvSpPr txBox="1"/>
          <p:nvPr/>
        </p:nvSpPr>
        <p:spPr>
          <a:xfrm>
            <a:off x="3990109" y="1569782"/>
            <a:ext cx="3888509" cy="267854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85CAFB-62B0-4D08-89E3-8DF6B12AFCDE}"/>
              </a:ext>
            </a:extLst>
          </p:cNvPr>
          <p:cNvSpPr txBox="1"/>
          <p:nvPr/>
        </p:nvSpPr>
        <p:spPr>
          <a:xfrm>
            <a:off x="2406072" y="4987636"/>
            <a:ext cx="7056581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b="1" dirty="0"/>
              <a:t>Year of Initiation: </a:t>
            </a:r>
            <a:r>
              <a:rPr lang="en-US" dirty="0"/>
              <a:t>1966</a:t>
            </a:r>
          </a:p>
          <a:p>
            <a:r>
              <a:rPr lang="en-US" b="1" dirty="0"/>
              <a:t>Chapter of Initiation: </a:t>
            </a:r>
            <a:r>
              <a:rPr lang="en-US" dirty="0"/>
              <a:t>Delta Nu (Savannah State University)</a:t>
            </a:r>
          </a:p>
          <a:p>
            <a:r>
              <a:rPr lang="en-US" b="1" dirty="0"/>
              <a:t>Current Chapter: </a:t>
            </a:r>
            <a:r>
              <a:rPr lang="en-US" dirty="0"/>
              <a:t>Savannah Alumnae Chapter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1BA1A1-037A-4CFD-A1EF-3A38A1BC29D2}"/>
              </a:ext>
            </a:extLst>
          </p:cNvPr>
          <p:cNvSpPr txBox="1"/>
          <p:nvPr/>
        </p:nvSpPr>
        <p:spPr>
          <a:xfrm>
            <a:off x="5167745" y="2886286"/>
            <a:ext cx="1856509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dirty="0"/>
              <a:t>PASTE A PICTURE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29313" y="1812011"/>
            <a:ext cx="2133372" cy="2887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3995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5" y="0"/>
            <a:ext cx="12188950" cy="68579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7074EC3-E258-4BBF-829E-50217422527D}"/>
              </a:ext>
            </a:extLst>
          </p:cNvPr>
          <p:cNvSpPr txBox="1"/>
          <p:nvPr/>
        </p:nvSpPr>
        <p:spPr>
          <a:xfrm>
            <a:off x="1593273" y="350981"/>
            <a:ext cx="9005454" cy="120032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GOLDEN DELTA D.E.A.R.S.</a:t>
            </a:r>
          </a:p>
          <a:p>
            <a:pPr algn="ctr"/>
            <a:r>
              <a:rPr lang="en-US" sz="3600" dirty="0"/>
              <a:t>Juanita Adams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149AEF-6CE3-4CB5-B11F-50EE0C6FF619}"/>
              </a:ext>
            </a:extLst>
          </p:cNvPr>
          <p:cNvSpPr txBox="1"/>
          <p:nvPr/>
        </p:nvSpPr>
        <p:spPr>
          <a:xfrm>
            <a:off x="3990109" y="1569782"/>
            <a:ext cx="3888509" cy="267854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85CAFB-62B0-4D08-89E3-8DF6B12AFCDE}"/>
              </a:ext>
            </a:extLst>
          </p:cNvPr>
          <p:cNvSpPr txBox="1"/>
          <p:nvPr/>
        </p:nvSpPr>
        <p:spPr>
          <a:xfrm>
            <a:off x="2406072" y="4987636"/>
            <a:ext cx="7056581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b="1" dirty="0"/>
              <a:t>Year of Initiation: </a:t>
            </a:r>
            <a:r>
              <a:rPr lang="en-US" dirty="0"/>
              <a:t>1966</a:t>
            </a:r>
          </a:p>
          <a:p>
            <a:r>
              <a:rPr lang="en-US" b="1" dirty="0"/>
              <a:t>Chapter of Initiation: </a:t>
            </a:r>
            <a:r>
              <a:rPr lang="en-US" dirty="0"/>
              <a:t>Delta Nu (Savannah State University)</a:t>
            </a:r>
          </a:p>
          <a:p>
            <a:r>
              <a:rPr lang="en-US" b="1" dirty="0"/>
              <a:t>Current Chapter: </a:t>
            </a:r>
            <a:r>
              <a:rPr lang="en-US" dirty="0"/>
              <a:t>Savannah Alumnae Chapter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1BA1A1-037A-4CFD-A1EF-3A38A1BC29D2}"/>
              </a:ext>
            </a:extLst>
          </p:cNvPr>
          <p:cNvSpPr txBox="1"/>
          <p:nvPr/>
        </p:nvSpPr>
        <p:spPr>
          <a:xfrm>
            <a:off x="5167745" y="2886286"/>
            <a:ext cx="1856509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dirty="0"/>
              <a:t>PASTE A PICTURE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25568" y="1499479"/>
            <a:ext cx="2328672" cy="3488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9071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5" y="0"/>
            <a:ext cx="12188950" cy="68579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7074EC3-E258-4BBF-829E-50217422527D}"/>
              </a:ext>
            </a:extLst>
          </p:cNvPr>
          <p:cNvSpPr txBox="1"/>
          <p:nvPr/>
        </p:nvSpPr>
        <p:spPr>
          <a:xfrm>
            <a:off x="1593273" y="350981"/>
            <a:ext cx="9005454" cy="120032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GOLDEN DELTA D.E.A.R.S.</a:t>
            </a:r>
          </a:p>
          <a:p>
            <a:pPr algn="ctr"/>
            <a:r>
              <a:rPr lang="en-US" sz="3600" dirty="0"/>
              <a:t>Lula </a:t>
            </a:r>
            <a:r>
              <a:rPr lang="en-US" sz="3600" dirty="0" err="1"/>
              <a:t>LeCounte</a:t>
            </a:r>
            <a:r>
              <a:rPr lang="en-US" sz="3600" dirty="0"/>
              <a:t> Baker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149AEF-6CE3-4CB5-B11F-50EE0C6FF619}"/>
              </a:ext>
            </a:extLst>
          </p:cNvPr>
          <p:cNvSpPr txBox="1"/>
          <p:nvPr/>
        </p:nvSpPr>
        <p:spPr>
          <a:xfrm>
            <a:off x="3990109" y="1569782"/>
            <a:ext cx="3888509" cy="267854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85CAFB-62B0-4D08-89E3-8DF6B12AFCDE}"/>
              </a:ext>
            </a:extLst>
          </p:cNvPr>
          <p:cNvSpPr txBox="1"/>
          <p:nvPr/>
        </p:nvSpPr>
        <p:spPr>
          <a:xfrm>
            <a:off x="2406072" y="4987636"/>
            <a:ext cx="7056581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b="1" dirty="0"/>
              <a:t>Year of Initiation: </a:t>
            </a:r>
            <a:r>
              <a:rPr lang="en-US" dirty="0"/>
              <a:t>1965</a:t>
            </a:r>
          </a:p>
          <a:p>
            <a:r>
              <a:rPr lang="en-US" b="1" dirty="0"/>
              <a:t>Chapter of Initiation: </a:t>
            </a:r>
            <a:r>
              <a:rPr lang="en-US" dirty="0"/>
              <a:t>Delta Nu (Savannah State University)</a:t>
            </a:r>
          </a:p>
          <a:p>
            <a:r>
              <a:rPr lang="en-US" b="1" dirty="0"/>
              <a:t>Current Chapter: </a:t>
            </a:r>
            <a:r>
              <a:rPr lang="en-US" dirty="0"/>
              <a:t>Savannah Alumnae Chapter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1BA1A1-037A-4CFD-A1EF-3A38A1BC29D2}"/>
              </a:ext>
            </a:extLst>
          </p:cNvPr>
          <p:cNvSpPr txBox="1"/>
          <p:nvPr/>
        </p:nvSpPr>
        <p:spPr>
          <a:xfrm>
            <a:off x="5167745" y="2886286"/>
            <a:ext cx="1856509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dirty="0"/>
              <a:t>PASTE A PICTURE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3242" y="1634836"/>
            <a:ext cx="268224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8235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4405" y="146304"/>
            <a:ext cx="12188950" cy="68579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7074EC3-E258-4BBF-829E-50217422527D}"/>
              </a:ext>
            </a:extLst>
          </p:cNvPr>
          <p:cNvSpPr txBox="1"/>
          <p:nvPr/>
        </p:nvSpPr>
        <p:spPr>
          <a:xfrm>
            <a:off x="1593273" y="350981"/>
            <a:ext cx="9005454" cy="120032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GOLDEN DELTA D.E.A.R.S.</a:t>
            </a:r>
          </a:p>
          <a:p>
            <a:pPr algn="ctr"/>
            <a:r>
              <a:rPr lang="en-US" sz="3600" dirty="0"/>
              <a:t>Marguerite </a:t>
            </a:r>
            <a:r>
              <a:rPr lang="en-US" sz="3600" dirty="0" err="1"/>
              <a:t>Birt</a:t>
            </a:r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149AEF-6CE3-4CB5-B11F-50EE0C6FF619}"/>
              </a:ext>
            </a:extLst>
          </p:cNvPr>
          <p:cNvSpPr txBox="1"/>
          <p:nvPr/>
        </p:nvSpPr>
        <p:spPr>
          <a:xfrm>
            <a:off x="3990109" y="1569782"/>
            <a:ext cx="3888509" cy="267854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85CAFB-62B0-4D08-89E3-8DF6B12AFCDE}"/>
              </a:ext>
            </a:extLst>
          </p:cNvPr>
          <p:cNvSpPr txBox="1"/>
          <p:nvPr/>
        </p:nvSpPr>
        <p:spPr>
          <a:xfrm>
            <a:off x="2406072" y="4987636"/>
            <a:ext cx="7056581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b="1" dirty="0"/>
              <a:t>Year of Initiation: </a:t>
            </a:r>
            <a:r>
              <a:rPr lang="en-US" dirty="0"/>
              <a:t>1958</a:t>
            </a:r>
          </a:p>
          <a:p>
            <a:r>
              <a:rPr lang="en-US" b="1" dirty="0"/>
              <a:t>Chapter of Initiation: </a:t>
            </a:r>
            <a:r>
              <a:rPr lang="en-US" dirty="0"/>
              <a:t>Delta Nu (Savannah State University)</a:t>
            </a:r>
          </a:p>
          <a:p>
            <a:r>
              <a:rPr lang="en-US" b="1" dirty="0"/>
              <a:t>Current Chapter</a:t>
            </a:r>
            <a:r>
              <a:rPr lang="en-US" b="1"/>
              <a:t>: </a:t>
            </a:r>
            <a:r>
              <a:rPr lang="en-US"/>
              <a:t>Savannah Alumnae </a:t>
            </a:r>
            <a:r>
              <a:rPr lang="en-US" dirty="0"/>
              <a:t>Chapter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1BA1A1-037A-4CFD-A1EF-3A38A1BC29D2}"/>
              </a:ext>
            </a:extLst>
          </p:cNvPr>
          <p:cNvSpPr txBox="1"/>
          <p:nvPr/>
        </p:nvSpPr>
        <p:spPr>
          <a:xfrm>
            <a:off x="5167745" y="2886286"/>
            <a:ext cx="1856509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dirty="0"/>
              <a:t>PASTE A PICTURE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32343" y="1551310"/>
            <a:ext cx="2327311" cy="350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757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50" y="2"/>
            <a:ext cx="12188950" cy="68579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7074EC3-E258-4BBF-829E-50217422527D}"/>
              </a:ext>
            </a:extLst>
          </p:cNvPr>
          <p:cNvSpPr txBox="1"/>
          <p:nvPr/>
        </p:nvSpPr>
        <p:spPr>
          <a:xfrm>
            <a:off x="1593273" y="350981"/>
            <a:ext cx="9005454" cy="120032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GOLDEN DELTA D.E.A.R.S.</a:t>
            </a:r>
          </a:p>
          <a:p>
            <a:pPr algn="ctr"/>
            <a:r>
              <a:rPr lang="en-US" sz="3600" dirty="0"/>
              <a:t>Jacquelyn W. Stephens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149AEF-6CE3-4CB5-B11F-50EE0C6FF619}"/>
              </a:ext>
            </a:extLst>
          </p:cNvPr>
          <p:cNvSpPr txBox="1"/>
          <p:nvPr/>
        </p:nvSpPr>
        <p:spPr>
          <a:xfrm>
            <a:off x="3990109" y="1569782"/>
            <a:ext cx="3888509" cy="267854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85CAFB-62B0-4D08-89E3-8DF6B12AFCDE}"/>
              </a:ext>
            </a:extLst>
          </p:cNvPr>
          <p:cNvSpPr txBox="1"/>
          <p:nvPr/>
        </p:nvSpPr>
        <p:spPr>
          <a:xfrm>
            <a:off x="2406072" y="4987636"/>
            <a:ext cx="7056581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b="1" dirty="0"/>
              <a:t>Year of Initiation: </a:t>
            </a:r>
            <a:r>
              <a:rPr lang="en-US" dirty="0"/>
              <a:t>1958</a:t>
            </a:r>
          </a:p>
          <a:p>
            <a:r>
              <a:rPr lang="en-US" b="1" dirty="0"/>
              <a:t>Chapter of Initiation: </a:t>
            </a:r>
            <a:r>
              <a:rPr lang="en-US" dirty="0"/>
              <a:t>Delta Nu – Savannah State University</a:t>
            </a:r>
          </a:p>
          <a:p>
            <a:r>
              <a:rPr lang="en-US" b="1" dirty="0"/>
              <a:t>Current Chapter: </a:t>
            </a:r>
            <a:r>
              <a:rPr lang="en-US" dirty="0"/>
              <a:t>Savannah Alumnae Chapter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1BA1A1-037A-4CFD-A1EF-3A38A1BC29D2}"/>
              </a:ext>
            </a:extLst>
          </p:cNvPr>
          <p:cNvSpPr txBox="1"/>
          <p:nvPr/>
        </p:nvSpPr>
        <p:spPr>
          <a:xfrm>
            <a:off x="5167745" y="2886286"/>
            <a:ext cx="1856509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dirty="0"/>
              <a:t>PASTE A PICTURE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46748" y="1569782"/>
            <a:ext cx="3226947" cy="341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507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5" y="0"/>
            <a:ext cx="12188950" cy="68579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7074EC3-E258-4BBF-829E-50217422527D}"/>
              </a:ext>
            </a:extLst>
          </p:cNvPr>
          <p:cNvSpPr txBox="1"/>
          <p:nvPr/>
        </p:nvSpPr>
        <p:spPr>
          <a:xfrm>
            <a:off x="1593273" y="350981"/>
            <a:ext cx="9005454" cy="120032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GOLDEN DELTA D.E.A.R.S.</a:t>
            </a:r>
          </a:p>
          <a:p>
            <a:pPr algn="ctr"/>
            <a:r>
              <a:rPr lang="en-US" sz="3600" dirty="0"/>
              <a:t>MaryAnn Jones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149AEF-6CE3-4CB5-B11F-50EE0C6FF619}"/>
              </a:ext>
            </a:extLst>
          </p:cNvPr>
          <p:cNvSpPr txBox="1"/>
          <p:nvPr/>
        </p:nvSpPr>
        <p:spPr>
          <a:xfrm>
            <a:off x="3990109" y="1569782"/>
            <a:ext cx="3888509" cy="267854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85CAFB-62B0-4D08-89E3-8DF6B12AFCDE}"/>
              </a:ext>
            </a:extLst>
          </p:cNvPr>
          <p:cNvSpPr txBox="1"/>
          <p:nvPr/>
        </p:nvSpPr>
        <p:spPr>
          <a:xfrm>
            <a:off x="2406072" y="4987636"/>
            <a:ext cx="7056581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b="1" dirty="0"/>
              <a:t>Year of Initiation: </a:t>
            </a:r>
            <a:r>
              <a:rPr lang="en-US" dirty="0"/>
              <a:t>1952</a:t>
            </a:r>
          </a:p>
          <a:p>
            <a:r>
              <a:rPr lang="en-US" b="1" dirty="0"/>
              <a:t>Chapter of Initiation: </a:t>
            </a:r>
            <a:r>
              <a:rPr lang="en-US" dirty="0"/>
              <a:t>Delta Nu (Savannah State University</a:t>
            </a:r>
          </a:p>
          <a:p>
            <a:r>
              <a:rPr lang="en-US" b="1" dirty="0"/>
              <a:t>Current Chapter: </a:t>
            </a:r>
            <a:r>
              <a:rPr lang="en-US" dirty="0"/>
              <a:t>Savannah Alumnae Chapter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1BA1A1-037A-4CFD-A1EF-3A38A1BC29D2}"/>
              </a:ext>
            </a:extLst>
          </p:cNvPr>
          <p:cNvSpPr txBox="1"/>
          <p:nvPr/>
        </p:nvSpPr>
        <p:spPr>
          <a:xfrm>
            <a:off x="5167745" y="2886286"/>
            <a:ext cx="1856509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dirty="0"/>
              <a:t>PASTE A PICTURE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5938" y="1551310"/>
            <a:ext cx="2528316" cy="3371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512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5" y="0"/>
            <a:ext cx="12188950" cy="68579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7074EC3-E258-4BBF-829E-50217422527D}"/>
              </a:ext>
            </a:extLst>
          </p:cNvPr>
          <p:cNvSpPr txBox="1"/>
          <p:nvPr/>
        </p:nvSpPr>
        <p:spPr>
          <a:xfrm>
            <a:off x="1593273" y="350981"/>
            <a:ext cx="9005454" cy="120032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GOLDEN DELTA D.E.A.R.S.</a:t>
            </a:r>
          </a:p>
          <a:p>
            <a:pPr algn="ctr"/>
            <a:r>
              <a:rPr lang="en-US" sz="3600" dirty="0"/>
              <a:t>Bettye J. Scott Ector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149AEF-6CE3-4CB5-B11F-50EE0C6FF619}"/>
              </a:ext>
            </a:extLst>
          </p:cNvPr>
          <p:cNvSpPr txBox="1"/>
          <p:nvPr/>
        </p:nvSpPr>
        <p:spPr>
          <a:xfrm>
            <a:off x="3990109" y="1569782"/>
            <a:ext cx="3888509" cy="267854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85CAFB-62B0-4D08-89E3-8DF6B12AFCDE}"/>
              </a:ext>
            </a:extLst>
          </p:cNvPr>
          <p:cNvSpPr txBox="1"/>
          <p:nvPr/>
        </p:nvSpPr>
        <p:spPr>
          <a:xfrm>
            <a:off x="2406072" y="4987636"/>
            <a:ext cx="7056581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b="1" dirty="0"/>
              <a:t>Year of Initiation: </a:t>
            </a:r>
            <a:r>
              <a:rPr lang="en-US" dirty="0"/>
              <a:t>1963</a:t>
            </a:r>
          </a:p>
          <a:p>
            <a:r>
              <a:rPr lang="en-US" b="1" dirty="0"/>
              <a:t>Chapter of Initiation: </a:t>
            </a:r>
            <a:r>
              <a:rPr lang="en-US" dirty="0"/>
              <a:t>Eta Chapter (Fort Valley State University)</a:t>
            </a:r>
          </a:p>
          <a:p>
            <a:r>
              <a:rPr lang="en-US" b="1" dirty="0"/>
              <a:t>Current Chapter: </a:t>
            </a:r>
            <a:r>
              <a:rPr lang="en-US" dirty="0"/>
              <a:t>Savannah Alumnae Chapter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1BA1A1-037A-4CFD-A1EF-3A38A1BC29D2}"/>
              </a:ext>
            </a:extLst>
          </p:cNvPr>
          <p:cNvSpPr txBox="1"/>
          <p:nvPr/>
        </p:nvSpPr>
        <p:spPr>
          <a:xfrm>
            <a:off x="5167745" y="2886286"/>
            <a:ext cx="1856509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dirty="0"/>
              <a:t>PASTE A PICTURE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0124" y="1691986"/>
            <a:ext cx="2571750" cy="329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265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5" y="0"/>
            <a:ext cx="12188950" cy="68579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7074EC3-E258-4BBF-829E-50217422527D}"/>
              </a:ext>
            </a:extLst>
          </p:cNvPr>
          <p:cNvSpPr txBox="1"/>
          <p:nvPr/>
        </p:nvSpPr>
        <p:spPr>
          <a:xfrm>
            <a:off x="1593273" y="350981"/>
            <a:ext cx="9005454" cy="120032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GOLDEN DELTA D.E.A.R.S.</a:t>
            </a:r>
          </a:p>
          <a:p>
            <a:pPr algn="ctr"/>
            <a:r>
              <a:rPr lang="en-US" sz="3600" dirty="0"/>
              <a:t>Frankie Washington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149AEF-6CE3-4CB5-B11F-50EE0C6FF619}"/>
              </a:ext>
            </a:extLst>
          </p:cNvPr>
          <p:cNvSpPr txBox="1"/>
          <p:nvPr/>
        </p:nvSpPr>
        <p:spPr>
          <a:xfrm>
            <a:off x="3990109" y="1569782"/>
            <a:ext cx="3888509" cy="267854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85CAFB-62B0-4D08-89E3-8DF6B12AFCDE}"/>
              </a:ext>
            </a:extLst>
          </p:cNvPr>
          <p:cNvSpPr txBox="1"/>
          <p:nvPr/>
        </p:nvSpPr>
        <p:spPr>
          <a:xfrm>
            <a:off x="2406072" y="4987636"/>
            <a:ext cx="7056581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b="1" dirty="0"/>
              <a:t>Year of Initiation: </a:t>
            </a:r>
            <a:r>
              <a:rPr lang="en-US" dirty="0"/>
              <a:t>1957</a:t>
            </a:r>
          </a:p>
          <a:p>
            <a:r>
              <a:rPr lang="en-US" b="1" dirty="0"/>
              <a:t>Chapter of Initiation: </a:t>
            </a:r>
            <a:r>
              <a:rPr lang="en-US" dirty="0"/>
              <a:t>Delta Nu (Savannah State University)</a:t>
            </a:r>
          </a:p>
          <a:p>
            <a:r>
              <a:rPr lang="en-US" b="1" dirty="0"/>
              <a:t>Current Chapter: </a:t>
            </a:r>
            <a:r>
              <a:rPr lang="en-US" dirty="0"/>
              <a:t>Savannah Alumnae Chapter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1BA1A1-037A-4CFD-A1EF-3A38A1BC29D2}"/>
              </a:ext>
            </a:extLst>
          </p:cNvPr>
          <p:cNvSpPr txBox="1"/>
          <p:nvPr/>
        </p:nvSpPr>
        <p:spPr>
          <a:xfrm>
            <a:off x="5167745" y="2886286"/>
            <a:ext cx="1856509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dirty="0"/>
              <a:t>PASTE A PICTURE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72622" y="1705115"/>
            <a:ext cx="2051631" cy="3156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600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5" y="0"/>
            <a:ext cx="12188950" cy="68579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7074EC3-E258-4BBF-829E-50217422527D}"/>
              </a:ext>
            </a:extLst>
          </p:cNvPr>
          <p:cNvSpPr txBox="1"/>
          <p:nvPr/>
        </p:nvSpPr>
        <p:spPr>
          <a:xfrm>
            <a:off x="1593273" y="350981"/>
            <a:ext cx="9005454" cy="120032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GOLDEN DELTA D.E.A.R.S.</a:t>
            </a:r>
          </a:p>
          <a:p>
            <a:pPr algn="ctr"/>
            <a:r>
              <a:rPr lang="en-US" sz="3600" dirty="0"/>
              <a:t>Anna C. Watson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149AEF-6CE3-4CB5-B11F-50EE0C6FF619}"/>
              </a:ext>
            </a:extLst>
          </p:cNvPr>
          <p:cNvSpPr txBox="1"/>
          <p:nvPr/>
        </p:nvSpPr>
        <p:spPr>
          <a:xfrm>
            <a:off x="3990109" y="1569782"/>
            <a:ext cx="3888509" cy="267854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85CAFB-62B0-4D08-89E3-8DF6B12AFCDE}"/>
              </a:ext>
            </a:extLst>
          </p:cNvPr>
          <p:cNvSpPr txBox="1"/>
          <p:nvPr/>
        </p:nvSpPr>
        <p:spPr>
          <a:xfrm>
            <a:off x="2406072" y="4987636"/>
            <a:ext cx="7056581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b="1" dirty="0"/>
              <a:t>Year of Initiation: </a:t>
            </a:r>
            <a:r>
              <a:rPr lang="en-US" dirty="0"/>
              <a:t>1960</a:t>
            </a:r>
          </a:p>
          <a:p>
            <a:r>
              <a:rPr lang="en-US" b="1" dirty="0"/>
              <a:t>Chapter of Initiation: </a:t>
            </a:r>
            <a:r>
              <a:rPr lang="en-US" dirty="0"/>
              <a:t>Delta Nu (Savannah State University)</a:t>
            </a:r>
          </a:p>
          <a:p>
            <a:r>
              <a:rPr lang="en-US" b="1" dirty="0"/>
              <a:t>Current Chapter: </a:t>
            </a:r>
            <a:r>
              <a:rPr lang="en-US" dirty="0"/>
              <a:t>Savannah Alumnae Chapter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1BA1A1-037A-4CFD-A1EF-3A38A1BC29D2}"/>
              </a:ext>
            </a:extLst>
          </p:cNvPr>
          <p:cNvSpPr txBox="1"/>
          <p:nvPr/>
        </p:nvSpPr>
        <p:spPr>
          <a:xfrm>
            <a:off x="5167745" y="2886286"/>
            <a:ext cx="1856509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dirty="0"/>
              <a:t>PASTE A PICTURE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98719" y="1754386"/>
            <a:ext cx="1863897" cy="3030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244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5" y="0"/>
            <a:ext cx="12188950" cy="68579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7074EC3-E258-4BBF-829E-50217422527D}"/>
              </a:ext>
            </a:extLst>
          </p:cNvPr>
          <p:cNvSpPr txBox="1"/>
          <p:nvPr/>
        </p:nvSpPr>
        <p:spPr>
          <a:xfrm>
            <a:off x="1593273" y="350981"/>
            <a:ext cx="9005454" cy="120032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GOLDEN DELTA D.E.A.R.S.</a:t>
            </a:r>
          </a:p>
          <a:p>
            <a:pPr algn="ctr"/>
            <a:r>
              <a:rPr lang="en-US" sz="3600" dirty="0"/>
              <a:t>Ruth C. Wright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149AEF-6CE3-4CB5-B11F-50EE0C6FF619}"/>
              </a:ext>
            </a:extLst>
          </p:cNvPr>
          <p:cNvSpPr txBox="1"/>
          <p:nvPr/>
        </p:nvSpPr>
        <p:spPr>
          <a:xfrm>
            <a:off x="3990109" y="1569782"/>
            <a:ext cx="3888509" cy="267854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85CAFB-62B0-4D08-89E3-8DF6B12AFCDE}"/>
              </a:ext>
            </a:extLst>
          </p:cNvPr>
          <p:cNvSpPr txBox="1"/>
          <p:nvPr/>
        </p:nvSpPr>
        <p:spPr>
          <a:xfrm>
            <a:off x="2406072" y="4987636"/>
            <a:ext cx="7056581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b="1" dirty="0"/>
              <a:t>Year of Initiation: </a:t>
            </a:r>
            <a:r>
              <a:rPr lang="en-US" dirty="0"/>
              <a:t>1965</a:t>
            </a:r>
          </a:p>
          <a:p>
            <a:r>
              <a:rPr lang="en-US" b="1" dirty="0"/>
              <a:t>Chapter of Initiation: </a:t>
            </a:r>
            <a:r>
              <a:rPr lang="en-US" dirty="0"/>
              <a:t>Delta Nu (Savannah State University)</a:t>
            </a:r>
          </a:p>
          <a:p>
            <a:r>
              <a:rPr lang="en-US" b="1" dirty="0"/>
              <a:t>Current Chapter: </a:t>
            </a:r>
            <a:r>
              <a:rPr lang="en-US" dirty="0"/>
              <a:t>Savannah Alumnae Chapter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1BA1A1-037A-4CFD-A1EF-3A38A1BC29D2}"/>
              </a:ext>
            </a:extLst>
          </p:cNvPr>
          <p:cNvSpPr txBox="1"/>
          <p:nvPr/>
        </p:nvSpPr>
        <p:spPr>
          <a:xfrm>
            <a:off x="5167745" y="2886286"/>
            <a:ext cx="1856509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dirty="0"/>
              <a:t>PASTE A PICTURE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2145" y="1917530"/>
            <a:ext cx="2062110" cy="294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962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5" y="0"/>
            <a:ext cx="12188950" cy="68579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7074EC3-E258-4BBF-829E-50217422527D}"/>
              </a:ext>
            </a:extLst>
          </p:cNvPr>
          <p:cNvSpPr txBox="1"/>
          <p:nvPr/>
        </p:nvSpPr>
        <p:spPr>
          <a:xfrm>
            <a:off x="1593273" y="350981"/>
            <a:ext cx="9005454" cy="120032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GOLDEN DELTA D.E.A.R.S.</a:t>
            </a:r>
          </a:p>
          <a:p>
            <a:pPr algn="ctr"/>
            <a:r>
              <a:rPr lang="en-US" sz="3600" dirty="0"/>
              <a:t>Alice Brown Holloway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149AEF-6CE3-4CB5-B11F-50EE0C6FF619}"/>
              </a:ext>
            </a:extLst>
          </p:cNvPr>
          <p:cNvSpPr txBox="1"/>
          <p:nvPr/>
        </p:nvSpPr>
        <p:spPr>
          <a:xfrm>
            <a:off x="3990109" y="1569782"/>
            <a:ext cx="3888509" cy="267854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85CAFB-62B0-4D08-89E3-8DF6B12AFCDE}"/>
              </a:ext>
            </a:extLst>
          </p:cNvPr>
          <p:cNvSpPr txBox="1"/>
          <p:nvPr/>
        </p:nvSpPr>
        <p:spPr>
          <a:xfrm>
            <a:off x="2406072" y="4987636"/>
            <a:ext cx="7056581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b="1" dirty="0"/>
              <a:t>Year of Initiation: </a:t>
            </a:r>
            <a:r>
              <a:rPr lang="en-US" dirty="0"/>
              <a:t>1967</a:t>
            </a:r>
          </a:p>
          <a:p>
            <a:r>
              <a:rPr lang="en-US" b="1" dirty="0"/>
              <a:t>Chapter of Initiation: </a:t>
            </a:r>
            <a:r>
              <a:rPr lang="en-US" dirty="0"/>
              <a:t>Delta Rho (Albany State University)</a:t>
            </a:r>
          </a:p>
          <a:p>
            <a:r>
              <a:rPr lang="en-US" b="1" dirty="0"/>
              <a:t>Current Chapter: </a:t>
            </a:r>
            <a:r>
              <a:rPr lang="en-US" dirty="0"/>
              <a:t>Savannah Alumnae Chapter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1BA1A1-037A-4CFD-A1EF-3A38A1BC29D2}"/>
              </a:ext>
            </a:extLst>
          </p:cNvPr>
          <p:cNvSpPr txBox="1"/>
          <p:nvPr/>
        </p:nvSpPr>
        <p:spPr>
          <a:xfrm>
            <a:off x="5167745" y="2886286"/>
            <a:ext cx="1856509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dirty="0"/>
              <a:t>PASTE A PICTURE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15239" y="1895360"/>
            <a:ext cx="2209015" cy="294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73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5" y="0"/>
            <a:ext cx="12188950" cy="68579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7074EC3-E258-4BBF-829E-50217422527D}"/>
              </a:ext>
            </a:extLst>
          </p:cNvPr>
          <p:cNvSpPr txBox="1"/>
          <p:nvPr/>
        </p:nvSpPr>
        <p:spPr>
          <a:xfrm>
            <a:off x="1593273" y="350981"/>
            <a:ext cx="9005454" cy="120032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GOLDEN DELTA D.E.A.R.S.</a:t>
            </a:r>
          </a:p>
          <a:p>
            <a:pPr algn="ctr"/>
            <a:r>
              <a:rPr lang="en-US" sz="3600" dirty="0"/>
              <a:t>Gloria Perkins Lewis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149AEF-6CE3-4CB5-B11F-50EE0C6FF619}"/>
              </a:ext>
            </a:extLst>
          </p:cNvPr>
          <p:cNvSpPr txBox="1"/>
          <p:nvPr/>
        </p:nvSpPr>
        <p:spPr>
          <a:xfrm>
            <a:off x="3990109" y="1569782"/>
            <a:ext cx="3888509" cy="267854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85CAFB-62B0-4D08-89E3-8DF6B12AFCDE}"/>
              </a:ext>
            </a:extLst>
          </p:cNvPr>
          <p:cNvSpPr txBox="1"/>
          <p:nvPr/>
        </p:nvSpPr>
        <p:spPr>
          <a:xfrm>
            <a:off x="2406072" y="4987636"/>
            <a:ext cx="7056581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b="1" dirty="0"/>
              <a:t>Year of Initiation: </a:t>
            </a:r>
            <a:r>
              <a:rPr lang="en-US" dirty="0"/>
              <a:t>1969</a:t>
            </a:r>
          </a:p>
          <a:p>
            <a:r>
              <a:rPr lang="en-US" b="1" dirty="0"/>
              <a:t>Chapter of Initiation: </a:t>
            </a:r>
            <a:r>
              <a:rPr lang="en-US" dirty="0"/>
              <a:t>Delta Nu (Savannah State University)</a:t>
            </a:r>
          </a:p>
          <a:p>
            <a:r>
              <a:rPr lang="en-US" b="1" dirty="0"/>
              <a:t>Current Chapter: </a:t>
            </a:r>
            <a:r>
              <a:rPr lang="en-US" dirty="0"/>
              <a:t>Savannah Alumnae Chapter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1BA1A1-037A-4CFD-A1EF-3A38A1BC29D2}"/>
              </a:ext>
            </a:extLst>
          </p:cNvPr>
          <p:cNvSpPr txBox="1"/>
          <p:nvPr/>
        </p:nvSpPr>
        <p:spPr>
          <a:xfrm>
            <a:off x="5167745" y="2886286"/>
            <a:ext cx="1856509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dirty="0"/>
              <a:t>PASTE A PICTURE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7063" y="1554839"/>
            <a:ext cx="2574598" cy="3432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369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3732</TotalTime>
  <Words>717</Words>
  <Application>Microsoft Office PowerPoint</Application>
  <PresentationFormat>Widescreen</PresentationFormat>
  <Paragraphs>111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Bartolozzi, Nicole M [D S O]</dc:creator>
  <cp:lastModifiedBy>Margaret Williams</cp:lastModifiedBy>
  <cp:revision>19</cp:revision>
  <dcterms:created xsi:type="dcterms:W3CDTF">2019-09-24T02:07:13Z</dcterms:created>
  <dcterms:modified xsi:type="dcterms:W3CDTF">2020-05-27T04:26:10Z</dcterms:modified>
</cp:coreProperties>
</file>